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304" r:id="rId2"/>
    <p:sldId id="310" r:id="rId3"/>
    <p:sldId id="313" r:id="rId4"/>
    <p:sldId id="312" r:id="rId5"/>
    <p:sldId id="274" r:id="rId6"/>
    <p:sldId id="282" r:id="rId7"/>
    <p:sldId id="314" r:id="rId8"/>
    <p:sldId id="256" r:id="rId9"/>
    <p:sldId id="283" r:id="rId10"/>
    <p:sldId id="299" r:id="rId11"/>
    <p:sldId id="296" r:id="rId12"/>
    <p:sldId id="303" r:id="rId13"/>
    <p:sldId id="315" r:id="rId14"/>
    <p:sldId id="316" r:id="rId15"/>
    <p:sldId id="300" r:id="rId16"/>
    <p:sldId id="308" r:id="rId17"/>
    <p:sldId id="309" r:id="rId18"/>
    <p:sldId id="273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49" autoAdjust="0"/>
    <p:restoredTop sz="94660"/>
  </p:normalViewPr>
  <p:slideViewPr>
    <p:cSldViewPr>
      <p:cViewPr varScale="1">
        <p:scale>
          <a:sx n="92" d="100"/>
          <a:sy n="92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F0467-6A53-4F58-8D32-6BFA357BAA7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12D63EE-7A29-4208-B8C2-1D706C18DC5E}">
      <dgm:prSet phldrT="[Text]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algn="ctr"/>
          <a:r>
            <a:rPr lang="he-IL" dirty="0" smtClean="0"/>
            <a:t>מהזמנה ועד אספקה</a:t>
          </a:r>
          <a:endParaRPr lang="en-US" dirty="0"/>
        </a:p>
      </dgm:t>
    </dgm:pt>
    <dgm:pt modelId="{C63324B4-245F-4C41-907F-C8B15E243FAA}" type="parTrans" cxnId="{3445BC25-D2EB-4ED5-8AE7-5777BBECC9BB}">
      <dgm:prSet/>
      <dgm:spPr/>
      <dgm:t>
        <a:bodyPr/>
        <a:lstStyle/>
        <a:p>
          <a:endParaRPr lang="en-US"/>
        </a:p>
      </dgm:t>
    </dgm:pt>
    <dgm:pt modelId="{29593D4D-B528-4AD8-BA28-A468933DFE0F}" type="sibTrans" cxnId="{3445BC25-D2EB-4ED5-8AE7-5777BBECC9BB}">
      <dgm:prSet/>
      <dgm:spPr/>
      <dgm:t>
        <a:bodyPr/>
        <a:lstStyle/>
        <a:p>
          <a:endParaRPr lang="en-US"/>
        </a:p>
      </dgm:t>
    </dgm:pt>
    <dgm:pt modelId="{6038C51E-054F-45A4-B30A-79705052CE12}" type="pres">
      <dgm:prSet presAssocID="{DAEF0467-6A53-4F58-8D32-6BFA357BA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9E354-B69A-4E49-963E-B4861A3B6FB5}" type="pres">
      <dgm:prSet presAssocID="{F12D63EE-7A29-4208-B8C2-1D706C18DC5E}" presName="parentText" presStyleLbl="node1" presStyleIdx="0" presStyleCnt="1" custScaleY="49825" custLinFactNeighborY="77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28CEBD-3BAA-4E43-929A-AAA053B6B7A8}" type="presOf" srcId="{F12D63EE-7A29-4208-B8C2-1D706C18DC5E}" destId="{C979E354-B69A-4E49-963E-B4861A3B6FB5}" srcOrd="0" destOrd="0" presId="urn:microsoft.com/office/officeart/2005/8/layout/vList2"/>
    <dgm:cxn modelId="{F7D6A38C-98A5-488D-B264-D45E66543402}" type="presOf" srcId="{DAEF0467-6A53-4F58-8D32-6BFA357BAA7E}" destId="{6038C51E-054F-45A4-B30A-79705052CE12}" srcOrd="0" destOrd="0" presId="urn:microsoft.com/office/officeart/2005/8/layout/vList2"/>
    <dgm:cxn modelId="{3445BC25-D2EB-4ED5-8AE7-5777BBECC9BB}" srcId="{DAEF0467-6A53-4F58-8D32-6BFA357BAA7E}" destId="{F12D63EE-7A29-4208-B8C2-1D706C18DC5E}" srcOrd="0" destOrd="0" parTransId="{C63324B4-245F-4C41-907F-C8B15E243FAA}" sibTransId="{29593D4D-B528-4AD8-BA28-A468933DFE0F}"/>
    <dgm:cxn modelId="{995DBD5C-0E88-4AFF-92FE-BF53DD64C931}" type="presParOf" srcId="{6038C51E-054F-45A4-B30A-79705052CE12}" destId="{C979E354-B69A-4E49-963E-B4861A3B6F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E354-B69A-4E49-963E-B4861A3B6FB5}">
      <dsp:nvSpPr>
        <dsp:cNvPr id="0" name=""/>
        <dsp:cNvSpPr/>
      </dsp:nvSpPr>
      <dsp:spPr>
        <a:xfrm>
          <a:off x="0" y="158710"/>
          <a:ext cx="5928320" cy="6333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מהזמנה ועד אספקה</a:t>
          </a:r>
          <a:endParaRPr lang="en-US" sz="2600" kern="1200" dirty="0"/>
        </a:p>
      </dsp:txBody>
      <dsp:txXfrm>
        <a:off x="30919" y="189629"/>
        <a:ext cx="5866482" cy="571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4DAE7B-CA6E-41C9-BFA8-CF7686A51E3C}" type="datetimeFigureOut">
              <a:rPr lang="he-IL" smtClean="0"/>
              <a:pPr/>
              <a:t>כ"ח/אדר ב/תשע"ו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9038B2-BE86-402A-AA23-88A67D15091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06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36040-EF66-4DBA-85A8-6D6009D37E68}" type="slidenum">
              <a:rPr lang="he-IL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021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FF77C-8EB6-4D83-BEB1-527F6A676A0E}" type="slidenum">
              <a:rPr lang="he-IL" smtClean="0"/>
              <a:pPr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813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0252A-ED80-4946-B4C3-5F8790E86F45}" type="slidenum">
              <a:rPr lang="he-IL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569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0252A-ED80-4946-B4C3-5F8790E86F45}" type="slidenum">
              <a:rPr lang="he-IL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303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705F-401A-41B4-999E-03A37F13EF19}" type="datetimeFigureOut">
              <a:rPr lang="he-IL" smtClean="0"/>
              <a:pPr/>
              <a:t>כ"ח/אדר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0534-E679-4B95-BCA7-B7E9B492266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705F-401A-41B4-999E-03A37F13EF19}" type="datetimeFigureOut">
              <a:rPr lang="he-IL" smtClean="0"/>
              <a:pPr/>
              <a:t>כ"ח/אדר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0534-E679-4B95-BCA7-B7E9B492266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705F-401A-41B4-999E-03A37F13EF19}" type="datetimeFigureOut">
              <a:rPr lang="he-IL" smtClean="0"/>
              <a:pPr/>
              <a:t>כ"ח/אדר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0534-E679-4B95-BCA7-B7E9B492266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וכן + לוגו נוס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>
              <a:defRPr>
                <a:solidFill>
                  <a:srgbClr val="00AEEF"/>
                </a:solidFill>
              </a:defRPr>
            </a:lvl1pPr>
          </a:lstStyle>
          <a:p>
            <a:r>
              <a:rPr lang="he-IL" dirty="0" smtClean="0"/>
              <a:t>טקסט כותרת </a:t>
            </a:r>
            <a:endParaRPr lang="he-IL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he-IL" dirty="0" smtClean="0"/>
              <a:t>כותרת משנה</a:t>
            </a:r>
            <a:endParaRPr lang="en-US" dirty="0" smtClean="0"/>
          </a:p>
          <a:p>
            <a:pPr lvl="1"/>
            <a:r>
              <a:rPr lang="he-IL" dirty="0" smtClean="0"/>
              <a:t>טקסט רץ</a:t>
            </a:r>
            <a:endParaRPr lang="en-US" dirty="0" smtClean="0"/>
          </a:p>
          <a:p>
            <a:pPr lvl="2"/>
            <a:r>
              <a:rPr lang="he-IL" dirty="0" smtClean="0"/>
              <a:t>בולטים</a:t>
            </a:r>
            <a:endParaRPr lang="en-US" dirty="0" smtClean="0"/>
          </a:p>
          <a:p>
            <a:pPr lvl="3"/>
            <a:r>
              <a:rPr lang="he-IL" dirty="0" smtClean="0"/>
              <a:t>טקסט רץ</a:t>
            </a:r>
            <a:endParaRPr lang="en-US" dirty="0" smtClean="0"/>
          </a:p>
          <a:p>
            <a:pPr lvl="4"/>
            <a:r>
              <a:rPr lang="he-IL" dirty="0" smtClean="0"/>
              <a:t>בולטים</a:t>
            </a:r>
            <a:endParaRPr lang="he-IL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24086" y="6356350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bg1"/>
                </a:solidFill>
                <a:latin typeface="Bree Serif" pitchFamily="2" charset="0"/>
              </a:defRPr>
            </a:lvl1pPr>
          </a:lstStyle>
          <a:p>
            <a:pPr>
              <a:defRPr/>
            </a:pPr>
            <a:fld id="{AAC1F1EB-DF11-4750-9208-4EE5E78E8FCB}" type="slidenum">
              <a:rPr lang="he-IL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e-IL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4" y="6264672"/>
            <a:ext cx="731307" cy="5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705F-401A-41B4-999E-03A37F13EF19}" type="datetimeFigureOut">
              <a:rPr lang="he-IL" smtClean="0"/>
              <a:pPr/>
              <a:t>כ"ח/אדר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0534-E679-4B95-BCA7-B7E9B492266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705F-401A-41B4-999E-03A37F13EF19}" type="datetimeFigureOut">
              <a:rPr lang="he-IL" smtClean="0"/>
              <a:pPr/>
              <a:t>כ"ח/אדר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0534-E679-4B95-BCA7-B7E9B492266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705F-401A-41B4-999E-03A37F13EF19}" type="datetimeFigureOut">
              <a:rPr lang="he-IL" smtClean="0"/>
              <a:pPr/>
              <a:t>כ"ח/אדר 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0534-E679-4B95-BCA7-B7E9B492266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705F-401A-41B4-999E-03A37F13EF19}" type="datetimeFigureOut">
              <a:rPr lang="he-IL" smtClean="0"/>
              <a:pPr/>
              <a:t>כ"ח/אדר ב/תשע"ו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0534-E679-4B95-BCA7-B7E9B492266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705F-401A-41B4-999E-03A37F13EF19}" type="datetimeFigureOut">
              <a:rPr lang="he-IL" smtClean="0"/>
              <a:pPr/>
              <a:t>כ"ח/אדר ב/תשע"ו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0534-E679-4B95-BCA7-B7E9B492266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705F-401A-41B4-999E-03A37F13EF19}" type="datetimeFigureOut">
              <a:rPr lang="he-IL" smtClean="0"/>
              <a:pPr/>
              <a:t>כ"ח/אדר ב/תשע"ו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0534-E679-4B95-BCA7-B7E9B492266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705F-401A-41B4-999E-03A37F13EF19}" type="datetimeFigureOut">
              <a:rPr lang="he-IL" smtClean="0"/>
              <a:pPr/>
              <a:t>כ"ח/אדר 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0534-E679-4B95-BCA7-B7E9B492266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705F-401A-41B4-999E-03A37F13EF19}" type="datetimeFigureOut">
              <a:rPr lang="he-IL" smtClean="0"/>
              <a:pPr/>
              <a:t>כ"ח/אדר 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0534-E679-4B95-BCA7-B7E9B492266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F705F-401A-41B4-999E-03A37F13EF19}" type="datetimeFigureOut">
              <a:rPr lang="he-IL" smtClean="0"/>
              <a:pPr/>
              <a:t>כ"ח/אדר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E0534-E679-4B95-BCA7-B7E9B492266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2022475" y="0"/>
            <a:ext cx="3683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274320" tIns="46493" rIns="92985" bIns="46493">
            <a:spAutoFit/>
          </a:bodyPr>
          <a:lstStyle/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14414" y="15875"/>
            <a:ext cx="6357982" cy="52478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מעקב </a:t>
            </a:r>
            <a:r>
              <a:rPr lang="he-IL" sz="2800" b="1" dirty="0" err="1" smtClean="0">
                <a:solidFill>
                  <a:schemeClr val="bg1"/>
                </a:solidFill>
              </a:rPr>
              <a:t>אספקות</a:t>
            </a:r>
            <a:r>
              <a:rPr lang="he-IL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POD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ages.wisegeek.com/truck-ware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" y="548680"/>
            <a:ext cx="912662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4259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מסמך מעקב </a:t>
            </a:r>
            <a:r>
              <a:rPr lang="he-IL" sz="2800" b="1" dirty="0" err="1" smtClean="0">
                <a:solidFill>
                  <a:schemeClr val="bg1"/>
                </a:solidFill>
              </a:rPr>
              <a:t>אספקות</a:t>
            </a:r>
            <a:endParaRPr lang="he-IL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24009"/>
            <a:ext cx="2756565" cy="490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36712"/>
            <a:ext cx="2749420" cy="4887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91" y="836711"/>
            <a:ext cx="2749420" cy="48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96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41"/>
            <a:ext cx="9144000" cy="52478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דיווח החזרה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08720"/>
            <a:ext cx="2941425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78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41"/>
            <a:ext cx="9144000" cy="52478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דיווח ביצוע והחתמה</a:t>
            </a:r>
          </a:p>
        </p:txBody>
      </p:sp>
      <p:pic>
        <p:nvPicPr>
          <p:cNvPr id="3" name="Picture 3" descr="C:\Users\Dev\AppData\Local\Microsoft\Windows\Temporary Internet Files\Content.Outlook\AI3H44QZ\Screenshot_2013-09-16-15-56-4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197" y="908720"/>
            <a:ext cx="283531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19"/>
            <a:ext cx="2835315" cy="504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62" y="908720"/>
            <a:ext cx="2835314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30" y="548680"/>
            <a:ext cx="9178724" cy="630932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41"/>
            <a:ext cx="9144000" cy="52478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תעודות חתומות בפריוריטי</a:t>
            </a:r>
            <a:endParaRPr lang="he-IL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923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" y="548680"/>
            <a:ext cx="9075150" cy="630932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41"/>
            <a:ext cx="9144000" cy="52478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הנספחים בתוך התעודה</a:t>
            </a:r>
            <a:endParaRPr lang="he-IL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667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41"/>
            <a:ext cx="9144000" cy="52478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תעודה חתומה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602149"/>
            <a:ext cx="5567569" cy="57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963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852" y="620688"/>
            <a:ext cx="8090273" cy="561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28125" cy="525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חתימת מיקום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57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28125" cy="525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מצב ההפצה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52736"/>
            <a:ext cx="9128125" cy="51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49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28125" cy="525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מצב ההפצה לנהג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35572" cy="5112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6207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e-IL" dirty="0" smtClean="0">
                <a:solidFill>
                  <a:schemeClr val="bg1"/>
                </a:solidFill>
              </a:rPr>
              <a:t>על סופט </a:t>
            </a:r>
            <a:r>
              <a:rPr lang="he-IL" dirty="0" err="1" smtClean="0">
                <a:solidFill>
                  <a:schemeClr val="bg1"/>
                </a:solidFill>
              </a:rPr>
              <a:t>סולושנס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251520" y="692150"/>
            <a:ext cx="8805168" cy="5905500"/>
          </a:xfrm>
        </p:spPr>
        <p:txBody>
          <a:bodyPr>
            <a:normAutofit/>
          </a:bodyPr>
          <a:lstStyle/>
          <a:p>
            <a:r>
              <a:rPr lang="he-IL" altLang="he-IL" sz="2400" b="1" dirty="0" smtClean="0"/>
              <a:t>שנת הקמה 2002</a:t>
            </a:r>
          </a:p>
          <a:p>
            <a:pPr lvl="1"/>
            <a:r>
              <a:rPr lang="he-IL" altLang="he-IL" sz="2000" b="1" dirty="0" smtClean="0"/>
              <a:t>תחילה הדרך הייתה כבית תוכנה מבוסס פרויקטים לתעשייה</a:t>
            </a:r>
          </a:p>
          <a:p>
            <a:pPr lvl="1"/>
            <a:r>
              <a:rPr lang="he-IL" altLang="he-IL" sz="2000" b="1" dirty="0" smtClean="0"/>
              <a:t>לפני כ-7 שנים התחלנו מעבר לבית תוכנה מבוסס מוצרים </a:t>
            </a:r>
          </a:p>
          <a:p>
            <a:r>
              <a:rPr lang="he-IL" altLang="he-IL" sz="2400" b="1" dirty="0" smtClean="0"/>
              <a:t>מתחזקת 2 חטיבות</a:t>
            </a:r>
          </a:p>
          <a:p>
            <a:pPr lvl="1"/>
            <a:r>
              <a:rPr lang="he-IL" altLang="he-IL" sz="2000" b="1" dirty="0" smtClean="0"/>
              <a:t>מוצרי מדף</a:t>
            </a:r>
          </a:p>
          <a:p>
            <a:pPr lvl="1"/>
            <a:r>
              <a:rPr lang="he-IL" altLang="he-IL" sz="2000" b="1" dirty="0" smtClean="0"/>
              <a:t>פרויקטים תפורים ללקוח</a:t>
            </a:r>
          </a:p>
          <a:p>
            <a:r>
              <a:rPr lang="he-IL" altLang="he-IL" sz="2400" b="1" dirty="0" smtClean="0"/>
              <a:t>משתמשים בטכנולוגיות הכי מתקדמות</a:t>
            </a:r>
            <a:endParaRPr lang="en-US" altLang="he-IL" sz="2400" b="1" dirty="0" smtClean="0"/>
          </a:p>
          <a:p>
            <a:pPr lvl="1"/>
            <a:r>
              <a:rPr lang="en-US" altLang="he-IL" sz="2000" b="1" dirty="0" smtClean="0"/>
              <a:t>Native</a:t>
            </a:r>
            <a:r>
              <a:rPr lang="he-IL" altLang="he-IL" sz="2000" b="1" dirty="0" smtClean="0"/>
              <a:t> – רץ ישירות על מערכת ההפעלה של ציוד הקצה</a:t>
            </a:r>
            <a:endParaRPr lang="en-US" altLang="he-IL" sz="2000" b="1" dirty="0" smtClean="0"/>
          </a:p>
          <a:p>
            <a:pPr lvl="1"/>
            <a:r>
              <a:rPr lang="en-US" altLang="he-IL" sz="2000" b="1" dirty="0" smtClean="0"/>
              <a:t>Web</a:t>
            </a:r>
            <a:r>
              <a:rPr lang="he-IL" altLang="he-IL" sz="2000" b="1" dirty="0" smtClean="0"/>
              <a:t> – רץ על דפדפן בכל סוגי ציודי הקצה  </a:t>
            </a:r>
          </a:p>
          <a:p>
            <a:r>
              <a:rPr lang="he-IL" altLang="he-IL" sz="2400" b="1" dirty="0" smtClean="0"/>
              <a:t>התקנות פעילות</a:t>
            </a:r>
          </a:p>
          <a:p>
            <a:pPr lvl="1"/>
            <a:r>
              <a:rPr lang="he-IL" altLang="he-IL" sz="2000" b="1" dirty="0" smtClean="0"/>
              <a:t>מאות לקוחות </a:t>
            </a:r>
            <a:endParaRPr lang="en-US" altLang="he-IL" sz="2000" b="1" dirty="0" smtClean="0"/>
          </a:p>
          <a:p>
            <a:pPr lvl="1"/>
            <a:r>
              <a:rPr lang="he-IL" altLang="he-IL" sz="2000" b="1" dirty="0" smtClean="0"/>
              <a:t>אלפי משתמשי קצה</a:t>
            </a:r>
            <a:endParaRPr lang="he-IL" altLang="he-IL" sz="2000" b="1" dirty="0"/>
          </a:p>
          <a:p>
            <a:pPr lvl="1"/>
            <a:r>
              <a:rPr lang="he-IL" altLang="he-IL" sz="2000" b="1" dirty="0" smtClean="0"/>
              <a:t>נמצאים בכל סוגי התעשיות (מזון, חשמל, פלסטיק, פרמצבטיקה, רכב ועוד)</a:t>
            </a:r>
            <a:endParaRPr lang="he-IL" altLang="he-IL" sz="2400" b="1" dirty="0" smtClean="0"/>
          </a:p>
          <a:p>
            <a:r>
              <a:rPr lang="he-IL" altLang="he-IL" sz="2400" b="1" dirty="0" smtClean="0"/>
              <a:t>לחברה הסכם </a:t>
            </a:r>
            <a:r>
              <a:rPr lang="en-US" altLang="he-IL" sz="2400" b="1" dirty="0" smtClean="0"/>
              <a:t>OEM</a:t>
            </a:r>
            <a:r>
              <a:rPr lang="he-IL" altLang="he-IL" sz="2400" b="1" dirty="0" smtClean="0"/>
              <a:t> משותף עם חברת פריוריטי </a:t>
            </a:r>
            <a:r>
              <a:rPr lang="he-IL" altLang="he-IL" sz="2400" b="1" dirty="0" err="1" smtClean="0"/>
              <a:t>סופטוור</a:t>
            </a:r>
            <a:r>
              <a:rPr lang="he-IL" altLang="he-IL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547664" y="1196164"/>
          <a:ext cx="592832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33792" y="2206744"/>
          <a:ext cx="7004408" cy="179832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416157"/>
                <a:gridCol w="1213177"/>
                <a:gridCol w="1542760"/>
                <a:gridCol w="1416157"/>
                <a:gridCol w="1416157"/>
              </a:tblGrid>
              <a:tr h="370840">
                <a:tc gridSpan="5">
                  <a:txBody>
                    <a:bodyPr/>
                    <a:lstStyle/>
                    <a:p>
                      <a:pPr algn="ctr" rtl="1"/>
                      <a:r>
                        <a:rPr lang="he-IL" sz="2200" dirty="0" smtClean="0">
                          <a:cs typeface="Tipograf2" pitchFamily="2" charset="-79"/>
                        </a:rPr>
                        <a:t>מודולים</a:t>
                      </a:r>
                      <a:endParaRPr lang="he-IL" sz="22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cs typeface="Tipograf2" pitchFamily="2" charset="-79"/>
                        </a:rPr>
                        <a:t>פורטל</a:t>
                      </a:r>
                      <a:r>
                        <a:rPr lang="he-IL" sz="1400" b="1" baseline="0" dirty="0" smtClean="0">
                          <a:cs typeface="Tipograf2" pitchFamily="2" charset="-79"/>
                        </a:rPr>
                        <a:t> לקוחות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cs typeface="Tipograf2" pitchFamily="2" charset="-79"/>
                        </a:rPr>
                        <a:t>B2B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cs typeface="Tipograf2" pitchFamily="2" charset="-79"/>
                        </a:rPr>
                        <a:t>B2C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cs typeface="Tipograf2" pitchFamily="2" charset="-79"/>
                        </a:rPr>
                        <a:t>מכירות</a:t>
                      </a:r>
                      <a:r>
                        <a:rPr lang="he-IL" sz="1400" b="1" baseline="0" dirty="0" smtClean="0">
                          <a:cs typeface="Tipograf2" pitchFamily="2" charset="-79"/>
                        </a:rPr>
                        <a:t> שטח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cs typeface="Tipograf2" pitchFamily="2" charset="-79"/>
                        </a:rPr>
                        <a:t>CRM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cs typeface="Tipograf2" pitchFamily="2" charset="-79"/>
                        </a:rPr>
                        <a:t>Pre Sale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cs typeface="Tipograf2" pitchFamily="2" charset="-79"/>
                        </a:rPr>
                        <a:t>Van Sale</a:t>
                      </a:r>
                      <a:endParaRPr lang="he-IL" sz="1400" baseline="0" dirty="0" smtClean="0">
                        <a:cs typeface="Tipograf2" pitchFamily="2" charset="-79"/>
                      </a:endParaRP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baseline="0" dirty="0" smtClean="0">
                          <a:cs typeface="Tipograf2" pitchFamily="2" charset="-79"/>
                        </a:rPr>
                        <a:t>גבייה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baseline="0" dirty="0" smtClean="0">
                          <a:cs typeface="Tipograf2" pitchFamily="2" charset="-79"/>
                        </a:rPr>
                        <a:t>משימות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cs typeface="Tipograf2" pitchFamily="2" charset="-79"/>
                        </a:rPr>
                        <a:t>מודול</a:t>
                      </a:r>
                      <a:r>
                        <a:rPr lang="he-IL" sz="1400" b="1" baseline="0" dirty="0" smtClean="0">
                          <a:cs typeface="Tipograf2" pitchFamily="2" charset="-79"/>
                        </a:rPr>
                        <a:t> </a:t>
                      </a:r>
                      <a:r>
                        <a:rPr lang="en-US" sz="1400" b="1" baseline="0" dirty="0" smtClean="0">
                          <a:cs typeface="Tipograf2" pitchFamily="2" charset="-79"/>
                        </a:rPr>
                        <a:t>WMS</a:t>
                      </a:r>
                      <a:endParaRPr lang="he-IL" sz="1400" b="1" dirty="0" smtClean="0">
                        <a:cs typeface="Tipograf2" pitchFamily="2" charset="-79"/>
                      </a:endParaRP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dirty="0" smtClean="0">
                          <a:cs typeface="Tipograf2" pitchFamily="2" charset="-79"/>
                        </a:rPr>
                        <a:t>אוטומציה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dirty="0" smtClean="0">
                          <a:cs typeface="Tipograf2" pitchFamily="2" charset="-79"/>
                        </a:rPr>
                        <a:t>אופטימיזציה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cs typeface="Tipograf2" pitchFamily="2" charset="-79"/>
                        </a:rPr>
                        <a:t>מעקב </a:t>
                      </a:r>
                      <a:r>
                        <a:rPr lang="he-IL" sz="1400" b="1" dirty="0" err="1" smtClean="0">
                          <a:cs typeface="Tipograf2" pitchFamily="2" charset="-79"/>
                        </a:rPr>
                        <a:t>אספקות</a:t>
                      </a:r>
                      <a:endParaRPr lang="he-IL" sz="1400" b="1" dirty="0" smtClean="0">
                        <a:cs typeface="Tipograf2" pitchFamily="2" charset="-79"/>
                      </a:endParaRP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dirty="0" smtClean="0">
                          <a:cs typeface="Tipograf2" pitchFamily="2" charset="-79"/>
                        </a:rPr>
                        <a:t>ת"ע</a:t>
                      </a:r>
                      <a:r>
                        <a:rPr lang="he-IL" sz="1400" baseline="0" dirty="0" smtClean="0">
                          <a:cs typeface="Tipograf2" pitchFamily="2" charset="-79"/>
                        </a:rPr>
                        <a:t> לנהג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baseline="0" dirty="0" smtClean="0">
                          <a:cs typeface="Tipograf2" pitchFamily="2" charset="-79"/>
                        </a:rPr>
                        <a:t>העמסה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baseline="0" dirty="0" smtClean="0">
                          <a:cs typeface="Tipograf2" pitchFamily="2" charset="-79"/>
                        </a:rPr>
                        <a:t>פריקה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baseline="0" dirty="0" smtClean="0">
                          <a:cs typeface="Tipograf2" pitchFamily="2" charset="-79"/>
                        </a:rPr>
                        <a:t>החזרות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baseline="0" dirty="0" smtClean="0">
                          <a:cs typeface="Tipograf2" pitchFamily="2" charset="-79"/>
                        </a:rPr>
                        <a:t>משימות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cs typeface="Tipograf2" pitchFamily="2" charset="-79"/>
                        </a:rPr>
                        <a:t>שרות</a:t>
                      </a:r>
                      <a:r>
                        <a:rPr lang="he-IL" sz="1400" b="1" baseline="0" dirty="0" smtClean="0">
                          <a:cs typeface="Tipograf2" pitchFamily="2" charset="-79"/>
                        </a:rPr>
                        <a:t> </a:t>
                      </a:r>
                      <a:r>
                        <a:rPr lang="he-IL" sz="1400" b="1" dirty="0" smtClean="0">
                          <a:cs typeface="Tipograf2" pitchFamily="2" charset="-79"/>
                        </a:rPr>
                        <a:t>שטח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dirty="0" smtClean="0">
                          <a:cs typeface="Tipograf2" pitchFamily="2" charset="-79"/>
                        </a:rPr>
                        <a:t>קריאות</a:t>
                      </a:r>
                      <a:r>
                        <a:rPr lang="he-IL" sz="1400" baseline="0" dirty="0" smtClean="0">
                          <a:cs typeface="Tipograf2" pitchFamily="2" charset="-79"/>
                        </a:rPr>
                        <a:t> שרות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baseline="0" dirty="0" smtClean="0">
                          <a:cs typeface="Tipograf2" pitchFamily="2" charset="-79"/>
                        </a:rPr>
                        <a:t>מלאי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baseline="0" dirty="0" smtClean="0">
                          <a:cs typeface="Tipograf2" pitchFamily="2" charset="-79"/>
                        </a:rPr>
                        <a:t>צוותים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baseline="0" dirty="0" smtClean="0">
                          <a:cs typeface="Tipograf2" pitchFamily="2" charset="-79"/>
                        </a:rPr>
                        <a:t>נוכחות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55576" y="4219912"/>
          <a:ext cx="7560840" cy="158496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512168"/>
                <a:gridCol w="1512168"/>
                <a:gridCol w="1512168"/>
                <a:gridCol w="1268936"/>
                <a:gridCol w="1755400"/>
              </a:tblGrid>
              <a:tr h="298832">
                <a:tc gridSpan="5">
                  <a:txBody>
                    <a:bodyPr/>
                    <a:lstStyle/>
                    <a:p>
                      <a:pPr algn="ctr" rtl="1"/>
                      <a:r>
                        <a:rPr lang="he-IL" sz="2200" dirty="0" smtClean="0"/>
                        <a:t>תוספים</a:t>
                      </a:r>
                      <a:endParaRPr lang="he-IL" sz="2200" dirty="0"/>
                    </a:p>
                  </a:txBody>
                  <a:tcPr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cs typeface="Tipograf2" pitchFamily="2" charset="-79"/>
                        </a:rPr>
                        <a:t>אישור הזמנות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dirty="0" smtClean="0">
                          <a:cs typeface="Tipograf2" pitchFamily="2" charset="-79"/>
                        </a:rPr>
                        <a:t>לקוחות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dirty="0" smtClean="0">
                          <a:cs typeface="Tipograf2" pitchFamily="2" charset="-79"/>
                        </a:rPr>
                        <a:t>ספקים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dirty="0" smtClean="0">
                          <a:cs typeface="Tipograf2" pitchFamily="2" charset="-79"/>
                        </a:rPr>
                        <a:t>מכל</a:t>
                      </a:r>
                      <a:r>
                        <a:rPr lang="he-IL" sz="1400" baseline="0" dirty="0" smtClean="0">
                          <a:cs typeface="Tipograf2" pitchFamily="2" charset="-79"/>
                        </a:rPr>
                        <a:t> מכשיר נייד או נייח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cs typeface="Tipograf2" pitchFamily="2" charset="-79"/>
                        </a:rPr>
                        <a:t>דיווח</a:t>
                      </a:r>
                      <a:r>
                        <a:rPr lang="he-IL" sz="1400" b="1" baseline="0" dirty="0" smtClean="0">
                          <a:cs typeface="Tipograf2" pitchFamily="2" charset="-79"/>
                        </a:rPr>
                        <a:t> </a:t>
                      </a:r>
                      <a:r>
                        <a:rPr lang="he-IL" sz="1400" b="1" baseline="0" dirty="0" err="1" smtClean="0">
                          <a:cs typeface="Tipograf2" pitchFamily="2" charset="-79"/>
                        </a:rPr>
                        <a:t>פרוייקטלי</a:t>
                      </a:r>
                      <a:endParaRPr lang="he-IL" sz="1400" b="1" baseline="0" dirty="0" smtClean="0">
                        <a:cs typeface="Tipograf2" pitchFamily="2" charset="-79"/>
                      </a:endParaRP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baseline="0" dirty="0" smtClean="0">
                          <a:cs typeface="Tipograf2" pitchFamily="2" charset="-79"/>
                        </a:rPr>
                        <a:t>שעות והזמנות לפעילויות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cs typeface="Tipograf2" pitchFamily="2" charset="-79"/>
                        </a:rPr>
                        <a:t>ספירות</a:t>
                      </a:r>
                      <a:r>
                        <a:rPr lang="he-IL" sz="1400" b="1" baseline="0" dirty="0" smtClean="0">
                          <a:cs typeface="Tipograf2" pitchFamily="2" charset="-79"/>
                        </a:rPr>
                        <a:t> מלאי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baseline="0" dirty="0" smtClean="0">
                          <a:cs typeface="Tipograf2" pitchFamily="2" charset="-79"/>
                        </a:rPr>
                        <a:t>ביצוע ספירה ב- </a:t>
                      </a:r>
                      <a:r>
                        <a:rPr lang="en-US" sz="1400" baseline="0" dirty="0" smtClean="0">
                          <a:cs typeface="Tipograf2" pitchFamily="2" charset="-79"/>
                        </a:rPr>
                        <a:t>Offline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cs typeface="Tipograf2" pitchFamily="2" charset="-79"/>
                        </a:rPr>
                        <a:t>שאלונים</a:t>
                      </a:r>
                      <a:endParaRPr lang="en-US" sz="1400" b="1" dirty="0" smtClean="0">
                        <a:cs typeface="Tipograf2" pitchFamily="2" charset="-79"/>
                      </a:endParaRP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dirty="0" smtClean="0">
                          <a:cs typeface="Tipograf2" pitchFamily="2" charset="-79"/>
                        </a:rPr>
                        <a:t>לקוחות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dirty="0" smtClean="0">
                          <a:cs typeface="Tipograf2" pitchFamily="2" charset="-79"/>
                        </a:rPr>
                        <a:t>עובדים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sz="1400" b="1" dirty="0" smtClean="0">
                          <a:cs typeface="Tipograf2" pitchFamily="2" charset="-79"/>
                        </a:rPr>
                        <a:t>חיבור</a:t>
                      </a:r>
                      <a:r>
                        <a:rPr lang="he-IL" sz="1400" b="1" baseline="0" dirty="0" smtClean="0">
                          <a:cs typeface="Tipograf2" pitchFamily="2" charset="-79"/>
                        </a:rPr>
                        <a:t> </a:t>
                      </a:r>
                      <a:r>
                        <a:rPr lang="en-US" sz="1400" b="1" baseline="0" dirty="0" smtClean="0">
                          <a:cs typeface="Tipograf2" pitchFamily="2" charset="-79"/>
                        </a:rPr>
                        <a:t> Outlook</a:t>
                      </a:r>
                      <a:r>
                        <a:rPr lang="he-IL" sz="1400" b="1" baseline="0" dirty="0" err="1" smtClean="0">
                          <a:cs typeface="Tipograf2" pitchFamily="2" charset="-79"/>
                        </a:rPr>
                        <a:t>לפריוריטי</a:t>
                      </a:r>
                      <a:endParaRPr lang="he-IL" sz="1400" b="1" baseline="0" dirty="0" smtClean="0">
                        <a:cs typeface="Tipograf2" pitchFamily="2" charset="-79"/>
                      </a:endParaRP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400" dirty="0" smtClean="0">
                          <a:cs typeface="Tipograf2" pitchFamily="2" charset="-79"/>
                        </a:rPr>
                        <a:t>חיבור כל מייל</a:t>
                      </a:r>
                      <a:r>
                        <a:rPr lang="he-IL" sz="1400" baseline="0" dirty="0" smtClean="0">
                          <a:cs typeface="Tipograf2" pitchFamily="2" charset="-79"/>
                        </a:rPr>
                        <a:t> לכל ישות בפריוריטי</a:t>
                      </a:r>
                      <a:endParaRPr lang="he-IL" sz="1400" dirty="0">
                        <a:solidFill>
                          <a:schemeClr val="tx1"/>
                        </a:solidFill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8944"/>
            <a:ext cx="8229600" cy="1143000"/>
          </a:xfrm>
        </p:spPr>
        <p:txBody>
          <a:bodyPr/>
          <a:lstStyle/>
          <a:p>
            <a:pPr algn="ctr"/>
            <a:r>
              <a:rPr lang="he-IL" dirty="0" smtClean="0"/>
              <a:t>כל הפתרונות בבית אחד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956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1520" y="1484783"/>
          <a:ext cx="8676456" cy="41386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2152"/>
                <a:gridCol w="2892152"/>
                <a:gridCol w="2892152"/>
              </a:tblGrid>
              <a:tr h="418295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נושא</a:t>
                      </a:r>
                      <a:endParaRPr lang="he-IL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מערכת השטח</a:t>
                      </a:r>
                      <a:r>
                        <a:rPr lang="he-IL" sz="1400" baseline="0" dirty="0" smtClean="0"/>
                        <a:t> של פריוריטי</a:t>
                      </a:r>
                      <a:endParaRPr lang="he-IL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מערכות צד</a:t>
                      </a:r>
                      <a:r>
                        <a:rPr lang="he-IL" sz="1400" baseline="0" dirty="0" smtClean="0"/>
                        <a:t> ג'</a:t>
                      </a:r>
                      <a:endParaRPr lang="he-IL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6657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cs typeface="Tipograf2" pitchFamily="2" charset="-79"/>
                        </a:rPr>
                        <a:t>התחלת עבודה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cs typeface="Tipograf2" pitchFamily="2" charset="-79"/>
                        </a:rPr>
                        <a:t>מידית לאחר</a:t>
                      </a:r>
                      <a:r>
                        <a:rPr lang="he-IL" sz="1400" baseline="0" dirty="0" smtClean="0">
                          <a:cs typeface="Tipograf2" pitchFamily="2" charset="-79"/>
                        </a:rPr>
                        <a:t> קבלת הרישיון ניתן להתחיל לעבוד על שרת האמת.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cs typeface="Tipograf2" pitchFamily="2" charset="-79"/>
                        </a:rPr>
                        <a:t>פרויקט</a:t>
                      </a:r>
                      <a:r>
                        <a:rPr lang="he-IL" sz="1400" baseline="0" dirty="0" smtClean="0">
                          <a:cs typeface="Tipograf2" pitchFamily="2" charset="-79"/>
                        </a:rPr>
                        <a:t> אשר </a:t>
                      </a:r>
                      <a:r>
                        <a:rPr lang="he-IL" sz="1400" dirty="0" smtClean="0">
                          <a:cs typeface="Tipograf2" pitchFamily="2" charset="-79"/>
                        </a:rPr>
                        <a:t>דורש שרת נפרד, בסיס נתונים נוסף,</a:t>
                      </a:r>
                      <a:r>
                        <a:rPr lang="he-IL" sz="1400" baseline="0" dirty="0" smtClean="0">
                          <a:cs typeface="Tipograf2" pitchFamily="2" charset="-79"/>
                        </a:rPr>
                        <a:t> בניית ממשקים וביצוע פיילוט עד עלייה לאוויר בסביבת אמת. 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404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cs typeface="Tipograf2" pitchFamily="2" charset="-79"/>
                        </a:rPr>
                        <a:t>רישוי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cs typeface="Tipograf2" pitchFamily="2" charset="-79"/>
                        </a:rPr>
                        <a:t>עבור כל משתמש שטח מונפק</a:t>
                      </a:r>
                      <a:r>
                        <a:rPr lang="he-IL" sz="1400" baseline="0" dirty="0" smtClean="0">
                          <a:cs typeface="Tipograf2" pitchFamily="2" charset="-79"/>
                        </a:rPr>
                        <a:t> </a:t>
                      </a:r>
                    </a:p>
                    <a:p>
                      <a:pPr rtl="1"/>
                      <a:r>
                        <a:rPr lang="he-IL" sz="1400" baseline="0" dirty="0" smtClean="0">
                          <a:cs typeface="Tipograf2" pitchFamily="2" charset="-79"/>
                        </a:rPr>
                        <a:t>רישיון </a:t>
                      </a:r>
                      <a:r>
                        <a:rPr lang="he-IL" sz="1400" b="0" baseline="0" dirty="0" smtClean="0">
                          <a:cs typeface="Tipograf2" pitchFamily="2" charset="-79"/>
                        </a:rPr>
                        <a:t>ייעודי</a:t>
                      </a:r>
                      <a:r>
                        <a:rPr lang="he-IL" sz="1400" baseline="0" dirty="0" smtClean="0">
                          <a:cs typeface="Tipograf2" pitchFamily="2" charset="-79"/>
                        </a:rPr>
                        <a:t> נוסף אשר מאפשר</a:t>
                      </a:r>
                    </a:p>
                    <a:p>
                      <a:pPr rtl="1"/>
                      <a:r>
                        <a:rPr lang="he-IL" sz="1400" baseline="0" dirty="0" smtClean="0">
                          <a:cs typeface="Tipograf2" pitchFamily="2" charset="-79"/>
                        </a:rPr>
                        <a:t>ניהול קבוצות, חתימות אלקטרונית והרשאות.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aseline="0" dirty="0" smtClean="0">
                          <a:cs typeface="Tipograf2" pitchFamily="2" charset="-79"/>
                        </a:rPr>
                        <a:t>נדרש לרכוש רישיון פריוריטי נוסף לכל משתמש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08183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cs typeface="Tipograf2" pitchFamily="2" charset="-79"/>
                        </a:rPr>
                        <a:t>תמיכה בחוקים עסקיים, </a:t>
                      </a:r>
                      <a:r>
                        <a:rPr lang="en-US" sz="1400" dirty="0" smtClean="0">
                          <a:cs typeface="Tipograf2" pitchFamily="2" charset="-79"/>
                        </a:rPr>
                        <a:t>BPM</a:t>
                      </a:r>
                      <a:r>
                        <a:rPr lang="he-IL" sz="1400" dirty="0" smtClean="0">
                          <a:cs typeface="Tipograf2" pitchFamily="2" charset="-79"/>
                        </a:rPr>
                        <a:t>,</a:t>
                      </a:r>
                    </a:p>
                    <a:p>
                      <a:pPr rtl="1"/>
                      <a:r>
                        <a:rPr lang="he-IL" sz="1400" dirty="0" smtClean="0">
                          <a:cs typeface="Tipograf2" pitchFamily="2" charset="-79"/>
                        </a:rPr>
                        <a:t>טריגרים</a:t>
                      </a:r>
                      <a:r>
                        <a:rPr lang="he-IL" sz="1400" baseline="0" dirty="0" smtClean="0">
                          <a:cs typeface="Tipograf2" pitchFamily="2" charset="-79"/>
                        </a:rPr>
                        <a:t> ופיתוחים פרטיים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aseline="0" dirty="0" smtClean="0">
                          <a:cs typeface="Tipograf2" pitchFamily="2" charset="-79"/>
                        </a:rPr>
                        <a:t>הדיווח מתבצעת ישירות בתעודות המערכת ולכן </a:t>
                      </a:r>
                    </a:p>
                    <a:p>
                      <a:pPr rtl="1"/>
                      <a:r>
                        <a:rPr lang="he-IL" sz="1400" baseline="0" dirty="0" smtClean="0">
                          <a:cs typeface="Tipograf2" pitchFamily="2" charset="-79"/>
                        </a:rPr>
                        <a:t>מתקבל חיווי מידי על פתיחת תעודות, הודעת השגיאה ובדיקת הרשאות משתמש.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cs typeface="Tipograf2" pitchFamily="2" charset="-79"/>
                        </a:rPr>
                        <a:t>העבודה</a:t>
                      </a:r>
                      <a:r>
                        <a:rPr lang="he-IL" sz="1400" baseline="0" dirty="0" smtClean="0">
                          <a:cs typeface="Tipograf2" pitchFamily="2" charset="-79"/>
                        </a:rPr>
                        <a:t> מתבצעת על מערכת נפרדת ולכן יש מצבים בהם תעודה נוצרה במערכת צד ג' אך נפתחה חלקית או לא נפתחה בכלל בפריוריטי.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9905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cs typeface="Tipograf2" pitchFamily="2" charset="-79"/>
                        </a:rPr>
                        <a:t>בסיס נתונים אחד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cs typeface="Tipograf2" pitchFamily="2" charset="-79"/>
                        </a:rPr>
                        <a:t>אין תהליך סנכרון,</a:t>
                      </a:r>
                      <a:r>
                        <a:rPr lang="he-IL" sz="1400" baseline="0" dirty="0" smtClean="0">
                          <a:cs typeface="Tipograf2" pitchFamily="2" charset="-79"/>
                        </a:rPr>
                        <a:t> אין תחזוקה של שני בסיסי נתונים, הנתונים תמיד תאומים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cs typeface="Tipograf2" pitchFamily="2" charset="-79"/>
                        </a:rPr>
                        <a:t>בסיס נתונים נוסף אשר</a:t>
                      </a:r>
                      <a:r>
                        <a:rPr lang="en-US" sz="1400" baseline="0" dirty="0" smtClean="0">
                          <a:cs typeface="Tipograf2" pitchFamily="2" charset="-79"/>
                        </a:rPr>
                        <a:t/>
                      </a:r>
                      <a:br>
                        <a:rPr lang="en-US" sz="1400" baseline="0" dirty="0" smtClean="0">
                          <a:cs typeface="Tipograf2" pitchFamily="2" charset="-79"/>
                        </a:rPr>
                      </a:br>
                      <a:r>
                        <a:rPr lang="he-IL" sz="1400" dirty="0" smtClean="0">
                          <a:cs typeface="Tipograf2" pitchFamily="2" charset="-79"/>
                        </a:rPr>
                        <a:t>מסונכרן</a:t>
                      </a:r>
                      <a:r>
                        <a:rPr lang="he-IL" sz="1400" baseline="0" dirty="0" smtClean="0">
                          <a:cs typeface="Tipograf2" pitchFamily="2" charset="-79"/>
                        </a:rPr>
                        <a:t> בפרקי זמן שונים אשר</a:t>
                      </a:r>
                      <a:r>
                        <a:rPr lang="en-US" sz="1400" baseline="0" dirty="0" smtClean="0">
                          <a:cs typeface="Tipograf2" pitchFamily="2" charset="-79"/>
                        </a:rPr>
                        <a:t/>
                      </a:r>
                      <a:br>
                        <a:rPr lang="en-US" sz="1400" baseline="0" dirty="0" smtClean="0">
                          <a:cs typeface="Tipograf2" pitchFamily="2" charset="-79"/>
                        </a:rPr>
                      </a:br>
                      <a:r>
                        <a:rPr lang="he-IL" sz="1400" baseline="0" dirty="0" smtClean="0">
                          <a:cs typeface="Tipograf2" pitchFamily="2" charset="-79"/>
                        </a:rPr>
                        <a:t>מייצר אי התאמות בנתונים</a:t>
                      </a:r>
                      <a:endParaRPr lang="he-IL" sz="1400" dirty="0">
                        <a:cs typeface="Tipograf2" pitchFamily="2" charset="-79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תפישת הפתרון האינטגרטיבי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28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-35496" y="80753"/>
            <a:ext cx="9144000" cy="525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חלק ממגוון לקוחות המוצר</a:t>
            </a:r>
            <a:endParaRPr lang="he-IL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2" y="1024534"/>
            <a:ext cx="2109144" cy="7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53" y="940643"/>
            <a:ext cx="759346" cy="80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61" y="842525"/>
            <a:ext cx="1634328" cy="112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64" y="1060564"/>
            <a:ext cx="1933660" cy="61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73" y="2346418"/>
            <a:ext cx="1462703" cy="65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0681" y="2411843"/>
            <a:ext cx="1940944" cy="570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9846" y="2346419"/>
            <a:ext cx="1934502" cy="491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0553" y="3549179"/>
            <a:ext cx="19812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5411" y="3549179"/>
            <a:ext cx="936104" cy="1100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0487" y="3688571"/>
            <a:ext cx="2003862" cy="461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332" y="3522906"/>
            <a:ext cx="2076147" cy="678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498" y="2361612"/>
            <a:ext cx="2044601" cy="564618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85" y="5007074"/>
            <a:ext cx="1828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05628" y="4826099"/>
            <a:ext cx="2009775" cy="619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01941" y="4787373"/>
            <a:ext cx="1842067" cy="8157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9592" y="4764186"/>
            <a:ext cx="1393950" cy="8954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3568" y="692696"/>
            <a:ext cx="8093075" cy="5400600"/>
          </a:xfrm>
          <a:solidFill>
            <a:srgbClr val="FFFFFF"/>
          </a:solidFill>
          <a:ln w="28575" cap="rnd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e-IL" dirty="0" smtClean="0"/>
              <a:t>תמיכה בעבודה רב חברתית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תכנון יום עבודה לנהג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בקרת העמסה ובקרת פריקה של חבילות ואריזות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דיווח בזמן אמת על מיקום ומסירה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משימות נהג ולקוח (איסוף שיק, טיפול לרכב וכו')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עדכון החזרות מתוכננות ופתיחת החזרה בשטח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החתמת הלקוח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החתמה בדלפק מסירה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הוספת חוקים עסקיים לסגירת התהליך</a:t>
            </a:r>
          </a:p>
          <a:p>
            <a:pPr>
              <a:buFont typeface="Arial" pitchFamily="34" charset="0"/>
              <a:buChar char="•"/>
            </a:pPr>
            <a:endParaRPr lang="he-IL" dirty="0" smtClean="0"/>
          </a:p>
          <a:p>
            <a:pPr>
              <a:buFont typeface="Arial" pitchFamily="34" charset="0"/>
              <a:buChar char="•"/>
            </a:pPr>
            <a:endParaRPr lang="he-IL" dirty="0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מה נותנת מערכת מעקב </a:t>
            </a:r>
            <a:r>
              <a:rPr lang="he-IL" sz="2800" b="1" dirty="0" err="1" smtClean="0">
                <a:solidFill>
                  <a:schemeClr val="bg1"/>
                </a:solidFill>
              </a:rPr>
              <a:t>אספקות</a:t>
            </a:r>
            <a:endParaRPr lang="he-I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99" y="620688"/>
            <a:ext cx="9155399" cy="623731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spAutoFit/>
          </a:bodyPr>
          <a:lstStyle/>
          <a:p>
            <a:pPr algn="ctr" rtl="1"/>
            <a:r>
              <a:rPr lang="he-IL" sz="2800" b="1" dirty="0" err="1" smtClean="0">
                <a:solidFill>
                  <a:schemeClr val="bg1"/>
                </a:solidFill>
              </a:rPr>
              <a:t>קונפיגורטור</a:t>
            </a:r>
            <a:r>
              <a:rPr lang="he-IL" sz="2800" b="1" dirty="0" smtClean="0">
                <a:solidFill>
                  <a:schemeClr val="bg1"/>
                </a:solidFill>
              </a:rPr>
              <a:t> לניהול ציוד הקצה</a:t>
            </a:r>
            <a:endParaRPr lang="he-I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142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02753" y="-99392"/>
            <a:ext cx="6357982" cy="52478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מסך מעקב </a:t>
            </a:r>
            <a:r>
              <a:rPr lang="he-IL" sz="2800" b="1" dirty="0" err="1" smtClean="0">
                <a:solidFill>
                  <a:schemeClr val="bg1"/>
                </a:solidFill>
              </a:rPr>
              <a:t>אספקות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5956"/>
            <a:ext cx="9155119" cy="635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bg1"/>
                </a:solidFill>
              </a:rPr>
              <a:t>כניסה למערכת והצגת לקוחות להפצה</a:t>
            </a:r>
            <a:endParaRPr lang="he-IL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Dev\AppData\Local\Microsoft\Windows\Temporary Internet Files\Content.Outlook\AI3H44QZ\Screenshot_2013-09-16-15-54-4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649" y="692696"/>
            <a:ext cx="315935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05999"/>
            <a:ext cx="3152948" cy="56052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401</Words>
  <Application>Microsoft Office PowerPoint</Application>
  <PresentationFormat>On-screen Show (4:3)</PresentationFormat>
  <Paragraphs>103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Bree Serif</vt:lpstr>
      <vt:lpstr>Calibri</vt:lpstr>
      <vt:lpstr>Times New Roman</vt:lpstr>
      <vt:lpstr>Tipograf2</vt:lpstr>
      <vt:lpstr>Wingdings</vt:lpstr>
      <vt:lpstr>Office Theme</vt:lpstr>
      <vt:lpstr>PowerPoint Presentation</vt:lpstr>
      <vt:lpstr>על סופט סולושנס</vt:lpstr>
      <vt:lpstr>כל הפתרונות בבית אחד</vt:lpstr>
      <vt:lpstr>תפישת הפתרון האינטגרטיבי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TOPerformance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Itzik Ben-Hanan</dc:creator>
  <cp:lastModifiedBy>Eyal Katz</cp:lastModifiedBy>
  <cp:revision>179</cp:revision>
  <dcterms:created xsi:type="dcterms:W3CDTF">2010-11-01T12:10:35Z</dcterms:created>
  <dcterms:modified xsi:type="dcterms:W3CDTF">2016-04-07T05:32:28Z</dcterms:modified>
</cp:coreProperties>
</file>